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Indie Flower"/>
      <p:regular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Lauriane Corre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OpenSans-regular.fntdata"/><Relationship Id="rId14" Type="http://schemas.openxmlformats.org/officeDocument/2006/relationships/slide" Target="slides/slide9.xml"/><Relationship Id="rId58" Type="http://schemas.openxmlformats.org/officeDocument/2006/relationships/font" Target="fonts/IndieFlow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para ter o entendimento comum</p:text>
  </p:cm>
  <p:cm authorId="0" idx="2">
    <p:pos x="6000" y="100"/>
    <p:text>citar que é um problema recorrente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Foco na sustentabilidade do negócio, não no design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...é uma técnica mais efetiva ...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...descritas na forma de exemplos concretos potencialmente automatizáveis ...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Foco na sustentabilidade do negócio, não no design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Então ... aviso de crédito deve ser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Permitir que as empresas forneçam dados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Relationship Id="rId4" Type="http://schemas.openxmlformats.org/officeDocument/2006/relationships/image" Target="../media/image0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jpg"/><Relationship Id="rId4" Type="http://schemas.openxmlformats.org/officeDocument/2006/relationships/image" Target="../media/image30.jpg"/><Relationship Id="rId5" Type="http://schemas.openxmlformats.org/officeDocument/2006/relationships/image" Target="../media/image21.jpg"/><Relationship Id="rId6" Type="http://schemas.openxmlformats.org/officeDocument/2006/relationships/image" Target="../media/image2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1586212"/>
            <a:ext cx="9144000" cy="2149499"/>
          </a:xfrm>
          <a:prstGeom prst="rect">
            <a:avLst/>
          </a:prstGeom>
          <a:solidFill>
            <a:srgbClr val="324F72">
              <a:alpha val="73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type="ctrTitle"/>
          </p:nvPr>
        </p:nvSpPr>
        <p:spPr>
          <a:xfrm>
            <a:off x="311700" y="1189625"/>
            <a:ext cx="8520599" cy="160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BDD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Behavior-Driven Development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2946600" y="4177300"/>
            <a:ext cx="32508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Apresentador por: </a:t>
            </a:r>
            <a:r>
              <a:rPr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Lauriane Corrêa</a:t>
            </a:r>
          </a:p>
        </p:txBody>
      </p:sp>
      <p:pic>
        <p:nvPicPr>
          <p:cNvPr descr="C:\Users\Celio\Desktop\download.jpg" id="58" name="Shape 58"/>
          <p:cNvPicPr preferRelativeResize="0"/>
          <p:nvPr/>
        </p:nvPicPr>
        <p:blipFill rotWithShape="1">
          <a:blip r:embed="rId3">
            <a:alphaModFix amt="82000"/>
          </a:blip>
          <a:srcRect b="0" l="0" r="0" t="0"/>
          <a:stretch/>
        </p:blipFill>
        <p:spPr>
          <a:xfrm>
            <a:off x="8090700" y="239575"/>
            <a:ext cx="741599" cy="85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286550" y="293120"/>
            <a:ext cx="65708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F72"/>
              </a:buClr>
              <a:buSzPct val="25000"/>
              <a:buFont typeface="Noto Symbo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Pontifícia Universidade Católica do Rio Grande do Sul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24F72"/>
              </a:buClr>
              <a:buSzPct val="25000"/>
              <a:buFont typeface="Noto Symbo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Faculdade de Informática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24F72"/>
              </a:buClr>
              <a:buSzPct val="25000"/>
              <a:buFont typeface="Noto Symbo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Disciplina: Engenharia de Requisitos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 amt="73000"/>
          </a:blip>
          <a:srcRect b="0" l="0" r="0" t="0"/>
          <a:stretch/>
        </p:blipFill>
        <p:spPr>
          <a:xfrm>
            <a:off x="311702" y="112127"/>
            <a:ext cx="603599" cy="10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0" y="2197100"/>
            <a:ext cx="9144000" cy="3452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Como representar...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2256450" y="1761200"/>
            <a:ext cx="4631099" cy="219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Notações gráficas (UML)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b="1"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Story Mapping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Specification by Example (BDD)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1952100" y="1057250"/>
            <a:ext cx="523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Story Mapping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20100" y="106375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Técnica para</a:t>
            </a:r>
            <a:r>
              <a:rPr b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organizar e priorizar </a:t>
            </a: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requisitos de forma alcançar: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211875" y="3107275"/>
            <a:ext cx="4766999" cy="17204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➔"/>
            </a:pPr>
            <a:r>
              <a:rPr lang="pt-B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Visão geral da solução</a:t>
            </a:r>
          </a:p>
          <a:p>
            <a: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➔"/>
            </a:pPr>
            <a:r>
              <a:rPr lang="pt-B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Funcionalidades e tipos de usuário</a:t>
            </a:r>
          </a:p>
          <a:p>
            <a: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➔"/>
            </a:pPr>
            <a:r>
              <a:rPr lang="pt-B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Prioridade do </a:t>
            </a:r>
            <a:r>
              <a:rPr i="1" lang="pt-B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backlog </a:t>
            </a:r>
            <a:r>
              <a:rPr lang="pt-B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(escopo)</a:t>
            </a:r>
          </a:p>
          <a:p>
            <a: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➔"/>
            </a:pPr>
            <a:r>
              <a:rPr lang="pt-B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Definição das </a:t>
            </a:r>
            <a:r>
              <a:rPr i="1" lang="pt-B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releases</a:t>
            </a:r>
          </a:p>
          <a:p>
            <a: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Char char="➔"/>
            </a:pPr>
            <a:r>
              <a:rPr lang="pt-B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Cooperação do cliente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776600" y="438550"/>
            <a:ext cx="5590800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Kanban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541875" y="1304875"/>
            <a:ext cx="6614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5" name="Shape 155"/>
          <p:cNvCxnSpPr/>
          <p:nvPr/>
        </p:nvCxnSpPr>
        <p:spPr>
          <a:xfrm>
            <a:off x="1852650" y="1083225"/>
            <a:ext cx="5438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75" y="1268425"/>
            <a:ext cx="5121849" cy="348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0" y="3778150"/>
            <a:ext cx="9144000" cy="1170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Open Sans"/>
              <a:buChar char="➔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Descreve como um usuário terá o valor específico do sistema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Open Sans"/>
              <a:buChar char="➔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Entendimento de partes do todo (escopo)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Open Sans"/>
              <a:buChar char="➔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Muitas vezes definidas com três cláusulas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458175" y="3778175"/>
            <a:ext cx="4584900" cy="11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&lt;papel/função&gt;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quero/gostaria/devo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&lt;objetivo/meta&gt;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&lt;resultado</a:t>
            </a:r>
            <a:r>
              <a:rPr b="1" lang="pt-BR">
                <a:solidFill>
                  <a:schemeClr val="accent1"/>
                </a:solidFill>
              </a:rPr>
              <a:t>/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alguma razão/benefício&gt;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13717" l="10986" r="15026" t="9175"/>
          <a:stretch/>
        </p:blipFill>
        <p:spPr>
          <a:xfrm>
            <a:off x="4390826" y="985313"/>
            <a:ext cx="4241627" cy="37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5092411" y="1851393"/>
            <a:ext cx="3240599" cy="2100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000">
                <a:latin typeface="Indie Flower"/>
                <a:ea typeface="Indie Flower"/>
                <a:cs typeface="Indie Flower"/>
                <a:sym typeface="Indie Flower"/>
              </a:rPr>
              <a:t>Como um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>
                <a:latin typeface="Indie Flower"/>
                <a:ea typeface="Indie Flower"/>
                <a:cs typeface="Indie Flower"/>
                <a:sym typeface="Indie Flower"/>
              </a:rPr>
              <a:t>cliente do banco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2000"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poder sacar dinheiro em terminais eletrônicos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2000">
                <a:latin typeface="Indie Flower"/>
                <a:ea typeface="Indie Flower"/>
                <a:cs typeface="Indie Flower"/>
                <a:sym typeface="Indie Flower"/>
              </a:rPr>
              <a:t>Para </a:t>
            </a:r>
            <a:r>
              <a:rPr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evitar filas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9707" l="34495" r="34096" t="21831"/>
          <a:stretch/>
        </p:blipFill>
        <p:spPr>
          <a:xfrm>
            <a:off x="1419200" y="1308450"/>
            <a:ext cx="2533076" cy="3104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3717" l="10986" r="15026" t="9175"/>
          <a:stretch/>
        </p:blipFill>
        <p:spPr>
          <a:xfrm>
            <a:off x="5162350" y="1152475"/>
            <a:ext cx="3913125" cy="33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5809600" y="1919125"/>
            <a:ext cx="2989500" cy="1859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Indie Flower"/>
              <a:buChar char="➔"/>
            </a:pPr>
            <a:r>
              <a:rPr b="1" lang="pt-BR" sz="2200">
                <a:latin typeface="Indie Flower"/>
                <a:ea typeface="Indie Flower"/>
                <a:cs typeface="Indie Flower"/>
                <a:sym typeface="Indie Flower"/>
              </a:rPr>
              <a:t>Como um </a:t>
            </a:r>
            <a:r>
              <a:rPr lang="pt-BR" sz="2200"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 reservar exemplar da biblioteca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eu possa realizar minha pesquisa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25504" l="16056" r="23578" t="25504"/>
          <a:stretch/>
        </p:blipFill>
        <p:spPr>
          <a:xfrm>
            <a:off x="584750" y="1787149"/>
            <a:ext cx="4494501" cy="205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Shape 18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13717" l="10986" r="15026" t="9175"/>
          <a:stretch/>
        </p:blipFill>
        <p:spPr>
          <a:xfrm>
            <a:off x="5162350" y="1152475"/>
            <a:ext cx="3913125" cy="33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5809600" y="1919125"/>
            <a:ext cx="2989500" cy="1859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Como um</a:t>
            </a:r>
            <a:r>
              <a:rPr b="1" lang="pt-BR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Indie Flower"/>
              <a:buChar char="➔"/>
            </a:pPr>
            <a:r>
              <a:rPr b="1" lang="pt-BR" sz="2200"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lang="pt-BR" sz="2200">
                <a:latin typeface="Indie Flower"/>
                <a:ea typeface="Indie Flower"/>
                <a:cs typeface="Indie Flower"/>
                <a:sym typeface="Indie Flower"/>
              </a:rPr>
              <a:t> reservar exemplar da biblioteca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eu possa realizar minha pesquisa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26417" l="16858" r="23801" t="26189"/>
          <a:stretch/>
        </p:blipFill>
        <p:spPr>
          <a:xfrm>
            <a:off x="644025" y="1815225"/>
            <a:ext cx="4442115" cy="1994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Shape 19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13717" l="10986" r="15026" t="9175"/>
          <a:stretch/>
        </p:blipFill>
        <p:spPr>
          <a:xfrm>
            <a:off x="5162350" y="1152475"/>
            <a:ext cx="3913125" cy="33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5809600" y="1919125"/>
            <a:ext cx="2989500" cy="1859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Como um</a:t>
            </a:r>
            <a:r>
              <a:rPr b="1" lang="pt-BR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 reservar exemplar da biblioteca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indent="-355600" lvl="0" marL="457200" rtl="0">
              <a:spcBef>
                <a:spcPts val="0"/>
              </a:spcBef>
              <a:buSzPct val="100000"/>
              <a:buFont typeface="Indie Flower"/>
              <a:buChar char="➔"/>
            </a:pPr>
            <a:r>
              <a:rPr b="1" lang="pt-BR" sz="2000"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lang="pt-BR" sz="2000">
                <a:latin typeface="Indie Flower"/>
                <a:ea typeface="Indie Flower"/>
                <a:cs typeface="Indie Flower"/>
                <a:sym typeface="Indie Flower"/>
              </a:rPr>
              <a:t>eu possa realizar minha pesquisa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15886" l="16408" r="17479" t="9246"/>
          <a:stretch/>
        </p:blipFill>
        <p:spPr>
          <a:xfrm>
            <a:off x="553175" y="1268825"/>
            <a:ext cx="4849248" cy="308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005750" y="428275"/>
            <a:ext cx="7132500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Níveis de Requisitos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082950" y="1152475"/>
            <a:ext cx="7132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" name="Shape 213"/>
          <p:cNvCxnSpPr/>
          <p:nvPr/>
        </p:nvCxnSpPr>
        <p:spPr>
          <a:xfrm>
            <a:off x="1056000" y="1076725"/>
            <a:ext cx="703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cxnSp>
        <p:nvCxnSpPr>
          <p:cNvPr id="214" name="Shape 214"/>
          <p:cNvCxnSpPr/>
          <p:nvPr/>
        </p:nvCxnSpPr>
        <p:spPr>
          <a:xfrm>
            <a:off x="2189412" y="1400925"/>
            <a:ext cx="0" cy="2560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triangle"/>
            <a:tailEnd len="lg" w="lg" type="stealth"/>
          </a:ln>
        </p:spPr>
      </p:cxnSp>
      <p:sp>
        <p:nvSpPr>
          <p:cNvPr id="215" name="Shape 215"/>
          <p:cNvSpPr/>
          <p:nvPr/>
        </p:nvSpPr>
        <p:spPr>
          <a:xfrm>
            <a:off x="2366412" y="1612475"/>
            <a:ext cx="3231899" cy="126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Atividade do Usuário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Épico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User Story</a:t>
            </a:r>
          </a:p>
        </p:txBody>
      </p:sp>
      <p:sp>
        <p:nvSpPr>
          <p:cNvPr id="216" name="Shape 216"/>
          <p:cNvSpPr/>
          <p:nvPr/>
        </p:nvSpPr>
        <p:spPr>
          <a:xfrm>
            <a:off x="2835787" y="2487150"/>
            <a:ext cx="3546599" cy="130589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Critérios de Aceite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Cenários - Exemplos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5546562" y="1524100"/>
            <a:ext cx="1371599" cy="24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 Mapping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6431537" y="2384175"/>
            <a:ext cx="1371599" cy="24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SbE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340862" y="1327125"/>
            <a:ext cx="752400" cy="24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Porque?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391112" y="3716850"/>
            <a:ext cx="752400" cy="24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Como?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0" y="2558650"/>
            <a:ext cx="9144000" cy="340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Como representar...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2256450" y="1761200"/>
            <a:ext cx="4631099" cy="219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Notações gráficas (UML)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Story Mapping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b="1"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Specification by Example (BDD)</a:t>
            </a:r>
          </a:p>
        </p:txBody>
      </p:sp>
      <p:cxnSp>
        <p:nvCxnSpPr>
          <p:cNvPr id="228" name="Shape 228"/>
          <p:cNvCxnSpPr/>
          <p:nvPr/>
        </p:nvCxnSpPr>
        <p:spPr>
          <a:xfrm>
            <a:off x="1952100" y="1057250"/>
            <a:ext cx="523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2367600" y="1152475"/>
            <a:ext cx="44087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pt-BR"/>
              <a:t>Overview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pt-BR"/>
              <a:t>User Story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pt-BR"/>
              <a:t>Specification by Example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pt-BR"/>
              <a:t>Behavior-Driven Development</a:t>
            </a:r>
          </a:p>
        </p:txBody>
      </p:sp>
      <p:cxnSp>
        <p:nvCxnSpPr>
          <p:cNvPr id="67" name="Shape 67"/>
          <p:cNvCxnSpPr/>
          <p:nvPr/>
        </p:nvCxnSpPr>
        <p:spPr>
          <a:xfrm>
            <a:off x="2367600" y="1077475"/>
            <a:ext cx="44087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005750" y="428275"/>
            <a:ext cx="7132500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Specification by Example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1082950" y="1152475"/>
            <a:ext cx="7132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“...ilustrar requisitos usando exemplos é uma técnica  mais efetiva do que especificar requisitos abstratos, pois </a:t>
            </a:r>
            <a:r>
              <a:rPr lang="pt-BR" sz="22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exemplos </a:t>
            </a:r>
            <a:r>
              <a:rPr lang="pt-BR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são concretos e </a:t>
            </a:r>
            <a:r>
              <a:rPr lang="pt-BR" sz="22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não ambíguos</a:t>
            </a:r>
            <a:r>
              <a:rPr lang="pt-BR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são ideais para fazer os requisitos mais precisos – isto porque nós usamos eles para esclarecer o significado na </a:t>
            </a:r>
            <a:r>
              <a:rPr lang="pt-BR" sz="22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comunicação </a:t>
            </a:r>
            <a:r>
              <a:rPr lang="pt-BR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diária.”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Gojko Adzic</a:t>
            </a:r>
          </a:p>
        </p:txBody>
      </p:sp>
      <p:cxnSp>
        <p:nvCxnSpPr>
          <p:cNvPr id="235" name="Shape 235"/>
          <p:cNvCxnSpPr/>
          <p:nvPr/>
        </p:nvCxnSpPr>
        <p:spPr>
          <a:xfrm>
            <a:off x="1056000" y="1076725"/>
            <a:ext cx="703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O que é SbE?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1775" y="1504725"/>
            <a:ext cx="9144000" cy="2160600"/>
          </a:xfrm>
          <a:prstGeom prst="rect">
            <a:avLst/>
          </a:prstGeom>
          <a:solidFill>
            <a:srgbClr val="050000">
              <a:alpha val="634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</a:rPr>
              <a:t>Fatias finas de comportamento do sistema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</a:rPr>
              <a:t>que entregam valor de negócio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</a:rPr>
              <a:t>descrita na forma de exemplos concretos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</a:rPr>
              <a:t>potencialmente automatizáveis (suportado por ferramentas)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</a:rPr>
              <a:t>sem tradução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</a:rPr>
              <a:t>para criar especificações executáveis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</a:rPr>
              <a:t>capturadas na </a:t>
            </a:r>
            <a:r>
              <a:rPr b="1" i="1" lang="pt-BR" sz="1800">
                <a:solidFill>
                  <a:srgbClr val="FFFFFF"/>
                </a:solidFill>
              </a:rPr>
              <a:t>living documentation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SbE - Terminologia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Specification by Example (SbE)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Acceptance Test-Driven Development (ATDD)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Example-Driven Development (EDD)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Behaviour-Driven Development (BDD)</a:t>
            </a:r>
          </a:p>
        </p:txBody>
      </p:sp>
      <p:cxnSp>
        <p:nvCxnSpPr>
          <p:cNvPr id="251" name="Shape 251"/>
          <p:cNvCxnSpPr/>
          <p:nvPr/>
        </p:nvCxnSpPr>
        <p:spPr>
          <a:xfrm>
            <a:off x="1684350" y="1070225"/>
            <a:ext cx="57752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BDD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399" y="270699"/>
            <a:ext cx="6611524" cy="457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7987500" y="4694350"/>
            <a:ext cx="844799" cy="32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[SMA14]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Ciclo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900" y="252050"/>
            <a:ext cx="6193199" cy="4685099"/>
          </a:xfrm>
          <a:prstGeom prst="rect">
            <a:avLst/>
          </a:prstGeom>
          <a:noFill/>
          <a:ln cap="flat" cmpd="sng" w="9525">
            <a:solidFill>
              <a:srgbClr val="434343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7" name="Shape 267"/>
          <p:cNvSpPr txBox="1"/>
          <p:nvPr/>
        </p:nvSpPr>
        <p:spPr>
          <a:xfrm>
            <a:off x="7987500" y="4694350"/>
            <a:ext cx="844799" cy="32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[ADZ11]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 rotWithShape="1">
          <a:blip r:embed="rId4">
            <a:alphaModFix amt="57000"/>
          </a:blip>
          <a:srcRect b="4122" l="0" r="62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0" y="564350"/>
            <a:ext cx="9144000" cy="1082700"/>
          </a:xfrm>
          <a:prstGeom prst="rect">
            <a:avLst/>
          </a:prstGeom>
          <a:solidFill>
            <a:srgbClr val="666666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Definição de cenários de forma colaborativa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0" y="3168550"/>
            <a:ext cx="9144000" cy="17805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Open Sans"/>
              <a:buChar char="➔"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Expectativas do cliente (BO - PO)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Open Sans"/>
              <a:buChar char="➔"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Poderá compor um mapa com o Escopo/</a:t>
            </a:r>
            <a:r>
              <a:rPr i="1"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Backlog</a:t>
            </a: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do que o cliente deseja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2" name="Shape 282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283" name="Shape 283"/>
          <p:cNvSpPr/>
          <p:nvPr/>
        </p:nvSpPr>
        <p:spPr>
          <a:xfrm>
            <a:off x="2335475" y="3778150"/>
            <a:ext cx="4936200" cy="11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&lt;papel/função&gt;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quero/gostaria/devo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&lt;objetivo/meta&gt;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&lt;resultado</a:t>
            </a:r>
            <a:r>
              <a:rPr b="1" lang="pt-BR">
                <a:solidFill>
                  <a:schemeClr val="accent1"/>
                </a:solidFill>
              </a:rPr>
              <a:t>/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alguma razão/benefício&gt;</a:t>
            </a:r>
          </a:p>
        </p:txBody>
      </p:sp>
      <p:sp>
        <p:nvSpPr>
          <p:cNvPr id="284" name="Shape 284"/>
          <p:cNvSpPr/>
          <p:nvPr/>
        </p:nvSpPr>
        <p:spPr>
          <a:xfrm>
            <a:off x="2335475" y="3168550"/>
            <a:ext cx="4936200" cy="572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&lt;descrição&gt;</a:t>
            </a:r>
            <a:r>
              <a:rPr b="1" lang="pt-BR" sz="1800" u="sng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</p:txBody>
      </p:sp>
      <p:sp>
        <p:nvSpPr>
          <p:cNvPr id="285" name="Shape 285"/>
          <p:cNvSpPr/>
          <p:nvPr/>
        </p:nvSpPr>
        <p:spPr>
          <a:xfrm>
            <a:off x="7271675" y="3543425"/>
            <a:ext cx="322800" cy="5424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0" y="3825250"/>
            <a:ext cx="9144000" cy="1123799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Cenários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Open Sans"/>
              <a:buChar char="➔"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Descrevem o comportamentos da </a:t>
            </a:r>
            <a:r>
              <a:rPr i="1"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Open Sans"/>
              <a:buChar char="➔"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Definidas com três cláusulas e operadores (E e OU)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2005200" y="3801700"/>
            <a:ext cx="5133599" cy="11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&lt;seta as pré-condições/contexto&gt;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Quando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&lt;um evento ocorre&gt;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Então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&lt;saída obtida/comportamento esperado&gt;</a:t>
            </a:r>
          </a:p>
        </p:txBody>
      </p:sp>
      <p:cxnSp>
        <p:nvCxnSpPr>
          <p:cNvPr id="295" name="Shape 295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Notação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2335425" y="3190275"/>
            <a:ext cx="4936200" cy="14351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x: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&lt;título&gt;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&lt;seta as pré-condições/contexto&gt;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Quando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&lt;um evento ocorre&gt;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Então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&lt;saída obtida/comportamento esperado&gt;</a:t>
            </a:r>
          </a:p>
        </p:txBody>
      </p:sp>
      <p:sp>
        <p:nvSpPr>
          <p:cNvPr id="303" name="Shape 303"/>
          <p:cNvSpPr/>
          <p:nvPr/>
        </p:nvSpPr>
        <p:spPr>
          <a:xfrm>
            <a:off x="2335475" y="1910100"/>
            <a:ext cx="4936200" cy="11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&lt;papel/função&gt;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quero/gostaria/devo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&lt;objetivo/meta&gt;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&lt;resultado</a:t>
            </a:r>
            <a:r>
              <a:rPr b="1" lang="pt-BR">
                <a:solidFill>
                  <a:schemeClr val="accent1"/>
                </a:solidFill>
              </a:rPr>
              <a:t>/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alguma razão/benefício&gt;</a:t>
            </a:r>
          </a:p>
        </p:txBody>
      </p:sp>
      <p:sp>
        <p:nvSpPr>
          <p:cNvPr id="304" name="Shape 304"/>
          <p:cNvSpPr/>
          <p:nvPr/>
        </p:nvSpPr>
        <p:spPr>
          <a:xfrm>
            <a:off x="2335475" y="1300500"/>
            <a:ext cx="4936200" cy="572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&lt;descrição&gt;</a:t>
            </a:r>
            <a:r>
              <a:rPr b="1" lang="pt-BR" sz="1800" u="sng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</p:txBody>
      </p:sp>
      <p:cxnSp>
        <p:nvCxnSpPr>
          <p:cNvPr id="305" name="Shape 305"/>
          <p:cNvCxnSpPr/>
          <p:nvPr/>
        </p:nvCxnSpPr>
        <p:spPr>
          <a:xfrm>
            <a:off x="1852650" y="1076725"/>
            <a:ext cx="5438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1776600" y="438550"/>
            <a:ext cx="5590800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Escrevendo cenários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541875" y="1304875"/>
            <a:ext cx="6614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Seja preciso e certifique-se de especificação é testável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Evite "scripts" e "fluxos"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Foco na sustentabilidade do negócio, não no </a:t>
            </a:r>
            <a:r>
              <a:rPr i="1" lang="pt-BR">
                <a:latin typeface="Open Sans"/>
                <a:ea typeface="Open Sans"/>
                <a:cs typeface="Open Sans"/>
                <a:sym typeface="Open Sans"/>
              </a:rPr>
              <a:t>design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Evite detalhes da interface do usuário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Evite cobrir todas as combinações possíveis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2" name="Shape 312"/>
          <p:cNvCxnSpPr/>
          <p:nvPr/>
        </p:nvCxnSpPr>
        <p:spPr>
          <a:xfrm>
            <a:off x="1852650" y="1083225"/>
            <a:ext cx="5438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661575" y="1199925"/>
            <a:ext cx="7815899" cy="3314399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Ciclo de Vida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76" name="Shape 76"/>
          <p:cNvSpPr/>
          <p:nvPr/>
        </p:nvSpPr>
        <p:spPr>
          <a:xfrm>
            <a:off x="955075" y="1816125"/>
            <a:ext cx="2458200" cy="1906799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Planejamento</a:t>
            </a:r>
          </a:p>
        </p:txBody>
      </p:sp>
      <p:sp>
        <p:nvSpPr>
          <p:cNvPr id="77" name="Shape 77"/>
          <p:cNvSpPr/>
          <p:nvPr/>
        </p:nvSpPr>
        <p:spPr>
          <a:xfrm>
            <a:off x="2986825" y="1874500"/>
            <a:ext cx="3051599" cy="1906799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Desenvolvimento</a:t>
            </a:r>
          </a:p>
        </p:txBody>
      </p:sp>
      <p:sp>
        <p:nvSpPr>
          <p:cNvPr id="78" name="Shape 78"/>
          <p:cNvSpPr/>
          <p:nvPr/>
        </p:nvSpPr>
        <p:spPr>
          <a:xfrm>
            <a:off x="5667225" y="1874500"/>
            <a:ext cx="2458200" cy="1906799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Validação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3948000" y="1198375"/>
            <a:ext cx="12648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 sz="2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Projeto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311700" y="2875325"/>
            <a:ext cx="3813000" cy="1329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Escovando os dentes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&lt;seta as pré-condições&gt;</a:t>
            </a:r>
            <a:r>
              <a:rPr b="1" lang="pt-BR" sz="20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Quando</a:t>
            </a:r>
            <a:r>
              <a:rPr b="1" lang="pt-BR" sz="20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&lt;um evento ocorre&gt;</a:t>
            </a:r>
            <a:r>
              <a:rPr b="1" lang="pt-BR" sz="20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Então</a:t>
            </a:r>
            <a:r>
              <a:rPr b="1" lang="pt-BR" sz="20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&lt;saída obtida&gt;</a:t>
            </a:r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311700" y="836000"/>
            <a:ext cx="4325700" cy="1170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&lt;papel&gt; </a:t>
            </a:r>
            <a:r>
              <a:rPr b="1" lang="pt-BR" sz="1800">
                <a:solidFill>
                  <a:srgbClr val="6AA84F"/>
                </a:solidFill>
                <a:latin typeface="Indie Flower"/>
                <a:ea typeface="Indie Flower"/>
                <a:cs typeface="Indie Flower"/>
                <a:sym typeface="Indie Flower"/>
              </a:rPr>
              <a:t>Pessoa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&lt;objetivo&gt; </a:t>
            </a:r>
            <a:r>
              <a:rPr b="1" lang="pt-BR" sz="1800">
                <a:solidFill>
                  <a:srgbClr val="6AA84F"/>
                </a:solidFill>
                <a:latin typeface="Indie Flower"/>
                <a:ea typeface="Indie Flower"/>
                <a:cs typeface="Indie Flower"/>
                <a:sym typeface="Indie Flower"/>
              </a:rPr>
              <a:t>manter a higiene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&lt;alguma razão&gt; </a:t>
            </a:r>
            <a:r>
              <a:rPr b="1" lang="pt-BR" sz="1800">
                <a:solidFill>
                  <a:srgbClr val="6AA84F"/>
                </a:solidFill>
                <a:latin typeface="Indie Flower"/>
                <a:ea typeface="Indie Flower"/>
                <a:cs typeface="Indie Flower"/>
                <a:sym typeface="Indie Flower"/>
              </a:rPr>
              <a:t>manter minha saúde</a:t>
            </a:r>
          </a:p>
        </p:txBody>
      </p:sp>
      <p:pic>
        <p:nvPicPr>
          <p:cNvPr descr="C:\Users\Celio\Desktop\Sorriso.jpg" id="321" name="Shape 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9298" y="2665166"/>
            <a:ext cx="4410599" cy="17502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Negócio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398100"/>
            <a:ext cx="8520599" cy="29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Atendente?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Dinheiro?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Fila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Cartão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10 unidades (ganha 1)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3 unidades</a:t>
            </a:r>
          </a:p>
        </p:txBody>
      </p:sp>
      <p:pic>
        <p:nvPicPr>
          <p:cNvPr descr="C:\Users\Celio\Desktop\estacionamento-gratuito-em-estabelecimentos-de-saude-leonardo-quintao-1500-deputado-federal.jpg" id="328" name="Shape 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173" y="1398100"/>
            <a:ext cx="4033499" cy="29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Shape 329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Biblioteca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235775" y="2443500"/>
            <a:ext cx="6767699" cy="1170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 um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fazer o empréstimo de livros pelo site da biblioteca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eu possa pegar os livros na central da biblioteca</a:t>
            </a:r>
          </a:p>
        </p:txBody>
      </p:sp>
      <p:sp>
        <p:nvSpPr>
          <p:cNvPr id="338" name="Shape 338"/>
          <p:cNvSpPr/>
          <p:nvPr/>
        </p:nvSpPr>
        <p:spPr>
          <a:xfrm>
            <a:off x="1235775" y="1833900"/>
            <a:ext cx="6767699" cy="5726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Fazer empréstimo no site da biblioteca</a:t>
            </a:r>
          </a:p>
        </p:txBody>
      </p:sp>
      <p:cxnSp>
        <p:nvCxnSpPr>
          <p:cNvPr id="339" name="Shape 339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Biblioteca</a:t>
            </a:r>
          </a:p>
        </p:txBody>
      </p:sp>
      <p:sp>
        <p:nvSpPr>
          <p:cNvPr id="346" name="Shape 346"/>
          <p:cNvSpPr/>
          <p:nvPr/>
        </p:nvSpPr>
        <p:spPr>
          <a:xfrm>
            <a:off x="1235775" y="1833900"/>
            <a:ext cx="6767699" cy="1170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 um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fazer o empréstimo de livros pelo site da biblioteca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eu possa pegar os livros na central da biblioteca</a:t>
            </a:r>
          </a:p>
        </p:txBody>
      </p:sp>
      <p:sp>
        <p:nvSpPr>
          <p:cNvPr id="347" name="Shape 347"/>
          <p:cNvSpPr/>
          <p:nvPr/>
        </p:nvSpPr>
        <p:spPr>
          <a:xfrm>
            <a:off x="1235775" y="1224300"/>
            <a:ext cx="6767699" cy="5726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Fazer empréstimo no site da biblioteca</a:t>
            </a:r>
          </a:p>
        </p:txBody>
      </p:sp>
      <p:sp>
        <p:nvSpPr>
          <p:cNvPr id="348" name="Shape 348"/>
          <p:cNvSpPr/>
          <p:nvPr/>
        </p:nvSpPr>
        <p:spPr>
          <a:xfrm>
            <a:off x="1235850" y="3117900"/>
            <a:ext cx="6767699" cy="1600799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#1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Livros podem ser adicionados do empréstimo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#2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Livros podem ser removidos do empréstimo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#3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Empréstimo deve estar vazio no inicio da sessão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#4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Título só pode ser adicionado ao empréstimo uma vez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#5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Reserva pode ter no máximo três livros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0" y="585975"/>
            <a:ext cx="9144000" cy="823799"/>
          </a:xfrm>
          <a:prstGeom prst="rect">
            <a:avLst/>
          </a:prstGeom>
          <a:solidFill>
            <a:srgbClr val="050000">
              <a:alpha val="46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Saque</a:t>
            </a:r>
          </a:p>
        </p:txBody>
      </p:sp>
      <p:sp>
        <p:nvSpPr>
          <p:cNvPr id="357" name="Shape 357"/>
          <p:cNvSpPr/>
          <p:nvPr/>
        </p:nvSpPr>
        <p:spPr>
          <a:xfrm>
            <a:off x="6344050" y="3624550"/>
            <a:ext cx="2488200" cy="11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>
                <a:solidFill>
                  <a:srgbClr val="3B3835"/>
                </a:solidFill>
                <a:highlight>
                  <a:srgbClr val="EEEEEE"/>
                </a:highlight>
                <a:latin typeface="Open Sans"/>
                <a:ea typeface="Open Sans"/>
                <a:cs typeface="Open Sans"/>
                <a:sym typeface="Open Sans"/>
              </a:rPr>
              <a:t>Descrição de cenários reais, se possível utilizando dados válidos.</a:t>
            </a:r>
          </a:p>
        </p:txBody>
      </p:sp>
      <p:sp>
        <p:nvSpPr>
          <p:cNvPr id="358" name="Shape 358"/>
          <p:cNvSpPr/>
          <p:nvPr/>
        </p:nvSpPr>
        <p:spPr>
          <a:xfrm>
            <a:off x="0" y="1740650"/>
            <a:ext cx="9144000" cy="1223999"/>
          </a:xfrm>
          <a:prstGeom prst="rect">
            <a:avLst/>
          </a:prstGeom>
          <a:solidFill>
            <a:srgbClr val="FFFFFF">
              <a:alpha val="7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Como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cliente do banco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Quero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realizar saque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Para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obter dinheiro em papel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0" y="585975"/>
            <a:ext cx="9144000" cy="823799"/>
          </a:xfrm>
          <a:prstGeom prst="rect">
            <a:avLst/>
          </a:prstGeom>
          <a:solidFill>
            <a:srgbClr val="050000">
              <a:alpha val="46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Cenário #1:</a:t>
            </a: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Realização de saque em uma conta </a:t>
            </a:r>
            <a:r>
              <a:rPr b="1" lang="pt-BR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 crédito</a:t>
            </a:r>
          </a:p>
        </p:txBody>
      </p:sp>
      <p:sp>
        <p:nvSpPr>
          <p:cNvPr id="366" name="Shape 366"/>
          <p:cNvSpPr/>
          <p:nvPr/>
        </p:nvSpPr>
        <p:spPr>
          <a:xfrm>
            <a:off x="2494650" y="1876100"/>
            <a:ext cx="4154699" cy="2266799"/>
          </a:xfrm>
          <a:prstGeom prst="roundRect">
            <a:avLst>
              <a:gd fmla="val 16667" name="adj"/>
            </a:avLst>
          </a:prstGeom>
          <a:solidFill>
            <a:srgbClr val="3B3835">
              <a:alpha val="7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que a conta tem crédito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cartão está na validade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terminal tem dinheiro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Quando </a:t>
            </a: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 cliente solicitar o saque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Então </a:t>
            </a: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 débito deve ser realizado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dinheiro deve ser entregue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cartão deve ser devolvido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0" y="585975"/>
            <a:ext cx="9144000" cy="823799"/>
          </a:xfrm>
          <a:prstGeom prst="rect">
            <a:avLst/>
          </a:prstGeom>
          <a:solidFill>
            <a:srgbClr val="050000">
              <a:alpha val="46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Cenário #2:</a:t>
            </a: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Realização de saque em uma conta </a:t>
            </a:r>
            <a:r>
              <a:rPr b="1" lang="pt-BR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 crédito</a:t>
            </a:r>
          </a:p>
        </p:txBody>
      </p:sp>
      <p:sp>
        <p:nvSpPr>
          <p:cNvPr id="374" name="Shape 374"/>
          <p:cNvSpPr/>
          <p:nvPr/>
        </p:nvSpPr>
        <p:spPr>
          <a:xfrm>
            <a:off x="1788450" y="1941125"/>
            <a:ext cx="5567100" cy="1972799"/>
          </a:xfrm>
          <a:prstGeom prst="roundRect">
            <a:avLst>
              <a:gd fmla="val 16667" name="adj"/>
            </a:avLst>
          </a:prstGeom>
          <a:solidFill>
            <a:srgbClr val="3B3835">
              <a:alpha val="7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que a conta está sem crédito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cartão é valido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Quando </a:t>
            </a: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 cliente solicitar o saque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Então </a:t>
            </a: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aviso de crédito deve ser apresentada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dinheiro não deve ser entregue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cartão deve ser devolvido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0" y="585975"/>
            <a:ext cx="9144000" cy="944100"/>
          </a:xfrm>
          <a:prstGeom prst="rect">
            <a:avLst/>
          </a:prstGeom>
          <a:solidFill>
            <a:srgbClr val="050000">
              <a:alpha val="46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Cenário #3:</a:t>
            </a:r>
            <a:r>
              <a:rPr b="1"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Realização de saque com cartão roubado Independente do estado da conta</a:t>
            </a:r>
          </a:p>
        </p:txBody>
      </p:sp>
      <p:sp>
        <p:nvSpPr>
          <p:cNvPr id="382" name="Shape 382"/>
          <p:cNvSpPr/>
          <p:nvPr/>
        </p:nvSpPr>
        <p:spPr>
          <a:xfrm>
            <a:off x="1788450" y="1941125"/>
            <a:ext cx="5567100" cy="1972799"/>
          </a:xfrm>
          <a:prstGeom prst="roundRect">
            <a:avLst>
              <a:gd fmla="val 16667" name="adj"/>
            </a:avLst>
          </a:prstGeom>
          <a:solidFill>
            <a:srgbClr val="3B3835">
              <a:alpha val="7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que o cartão é roubado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Quando </a:t>
            </a: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alguém solicitar o saque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Então </a:t>
            </a: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a polícia deve ser avisada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dinheiro não deve ser entregue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cartão deve ser retido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1906200" y="1145975"/>
            <a:ext cx="5331599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Desenvolver um site que permita que as informações sobre pets microchipados de vários provedores de chips possam ser usados para encontrar animais desaparecidos.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162" y="875249"/>
            <a:ext cx="1665674" cy="83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Shape 390"/>
          <p:cNvCxnSpPr/>
          <p:nvPr/>
        </p:nvCxnSpPr>
        <p:spPr>
          <a:xfrm>
            <a:off x="1852650" y="1845200"/>
            <a:ext cx="5438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 rotWithShape="1">
          <a:blip r:embed="rId3">
            <a:alphaModFix amt="78000"/>
          </a:blip>
          <a:srcRect b="2742" l="0" r="0" t="0"/>
          <a:stretch/>
        </p:blipFill>
        <p:spPr>
          <a:xfrm>
            <a:off x="0" y="-1930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0" y="222125"/>
            <a:ext cx="9144000" cy="2266799"/>
          </a:xfrm>
          <a:prstGeom prst="roundRect">
            <a:avLst>
              <a:gd fmla="val 16667" name="adj"/>
            </a:avLst>
          </a:prstGeom>
          <a:solidFill>
            <a:srgbClr val="3B3835">
              <a:alpha val="7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Backlog </a:t>
            </a: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(Escopo): </a:t>
            </a:r>
          </a:p>
          <a:p>
            <a:pPr indent="-33655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Permitir que as empresas cadastrem seus dados</a:t>
            </a:r>
          </a:p>
          <a:p>
            <a:pPr indent="-33655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Permitir que abrigos e clínicas veterinárias reportem pet desaparecido</a:t>
            </a:r>
          </a:p>
          <a:p>
            <a:pPr indent="-33655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Permitir que os proprietários registrem dados de seu pet</a:t>
            </a:r>
          </a:p>
          <a:p>
            <a:pPr indent="-33655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Permitir que usuários registrados procurem pets desaparecidos</a:t>
            </a:r>
          </a:p>
          <a:p>
            <a:pPr indent="-33655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Alertar proprietários de pet se o pet for encontrado</a:t>
            </a:r>
          </a:p>
          <a:p>
            <a:pPr indent="-33655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....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Requisitos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1930275" y="1381075"/>
            <a:ext cx="5237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 requisitos para um sistema são as descrições do que o sistema deve fazer.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Esses requisitos refletem as necessidades dos clientes para um sistema que serve para um objetivo, tal como controlar um dispositivo, colocar uma ordem, ou busca de informações.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7987500" y="4694350"/>
            <a:ext cx="844799" cy="32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[SOM11]</a:t>
            </a:r>
          </a:p>
        </p:txBody>
      </p:sp>
      <p:cxnSp>
        <p:nvCxnSpPr>
          <p:cNvPr id="87" name="Shape 87"/>
          <p:cNvCxnSpPr/>
          <p:nvPr/>
        </p:nvCxnSpPr>
        <p:spPr>
          <a:xfrm>
            <a:off x="1952100" y="1076725"/>
            <a:ext cx="523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 amt="78000"/>
          </a:blip>
          <a:srcRect b="2742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0" y="222125"/>
            <a:ext cx="9144000" cy="2266800"/>
          </a:xfrm>
          <a:prstGeom prst="roundRect">
            <a:avLst>
              <a:gd fmla="val 16667" name="adj"/>
            </a:avLst>
          </a:prstGeom>
          <a:solidFill>
            <a:srgbClr val="3B3835">
              <a:alpha val="7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Backlog </a:t>
            </a:r>
            <a:r>
              <a:rPr b="1" lang="pt-BR" sz="17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(Escopo): </a:t>
            </a:r>
          </a:p>
          <a:p>
            <a:pPr indent="-336550" lvl="0" marL="457200" rtl="0">
              <a:spcBef>
                <a:spcPts val="0"/>
              </a:spcBef>
              <a:buClr>
                <a:srgbClr val="CCCCCC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Permitir que as empresas cadastrem seus dados</a:t>
            </a:r>
          </a:p>
          <a:p>
            <a:pPr indent="-336550" lvl="0" marL="457200" rtl="0">
              <a:spcBef>
                <a:spcPts val="0"/>
              </a:spcBef>
              <a:buClr>
                <a:srgbClr val="CCCCCC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Permitir que abrigos e clínicas veterinárias reportem pet desaparecido</a:t>
            </a:r>
          </a:p>
          <a:p>
            <a:pPr indent="-336550" lvl="0" marL="457200" rtl="0">
              <a:spcBef>
                <a:spcPts val="0"/>
              </a:spcBef>
              <a:buClr>
                <a:srgbClr val="CCCCCC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Permitir que os proprietários registrem dados de seu pet</a:t>
            </a:r>
          </a:p>
          <a:p>
            <a:pPr indent="-3683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Indie Flower"/>
              <a:buChar char="➔"/>
            </a:pPr>
            <a:r>
              <a:rPr b="1" lang="pt-BR" sz="22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Permitir que usuários registrados procurem pets desaparecidos</a:t>
            </a:r>
          </a:p>
          <a:p>
            <a:pPr indent="-336550" lvl="0" marL="457200" rtl="0">
              <a:spcBef>
                <a:spcPts val="0"/>
              </a:spcBef>
              <a:buClr>
                <a:srgbClr val="CCCCCC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Alertar proprietários de pet se o pet for encontrado</a:t>
            </a:r>
          </a:p>
          <a:p>
            <a:pPr indent="-336550" lvl="0" marL="457200" rtl="0">
              <a:spcBef>
                <a:spcPts val="0"/>
              </a:spcBef>
              <a:buClr>
                <a:srgbClr val="CCCCCC"/>
              </a:buClr>
              <a:buSzPct val="100000"/>
              <a:buFont typeface="Indie Flower"/>
              <a:buChar char="➔"/>
            </a:pPr>
            <a:r>
              <a:rPr b="1" lang="pt-BR" sz="1700">
                <a:solidFill>
                  <a:srgbClr val="CCCCCC"/>
                </a:solidFill>
                <a:latin typeface="Indie Flower"/>
                <a:ea typeface="Indie Flower"/>
                <a:cs typeface="Indie Flower"/>
                <a:sym typeface="Indie Flower"/>
              </a:rPr>
              <a:t>....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/>
          <p:cNvPicPr preferRelativeResize="0"/>
          <p:nvPr/>
        </p:nvPicPr>
        <p:blipFill rotWithShape="1">
          <a:blip r:embed="rId3">
            <a:alphaModFix amt="78000"/>
          </a:blip>
          <a:srcRect b="2742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0" y="706200"/>
            <a:ext cx="9144000" cy="965100"/>
          </a:xfrm>
          <a:prstGeom prst="roundRect">
            <a:avLst>
              <a:gd fmla="val 16667" name="adj"/>
            </a:avLst>
          </a:prstGeom>
          <a:solidFill>
            <a:srgbClr val="3B3835">
              <a:alpha val="77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Indie Flower"/>
              <a:buChar char="➔"/>
            </a:pPr>
            <a:r>
              <a:rPr b="1" lang="pt-BR" sz="2000">
                <a:solidFill>
                  <a:srgbClr val="FF9900"/>
                </a:solidFill>
                <a:latin typeface="Indie Flower"/>
                <a:ea typeface="Indie Flower"/>
                <a:cs typeface="Indie Flower"/>
                <a:sym typeface="Indie Flower"/>
              </a:rPr>
              <a:t>Permitir que usuários registrados procurem pets desaparecidos</a:t>
            </a:r>
          </a:p>
        </p:txBody>
      </p:sp>
      <p:sp>
        <p:nvSpPr>
          <p:cNvPr id="415" name="Shape 415"/>
          <p:cNvSpPr/>
          <p:nvPr/>
        </p:nvSpPr>
        <p:spPr>
          <a:xfrm>
            <a:off x="11775" y="1728875"/>
            <a:ext cx="9144000" cy="1223999"/>
          </a:xfrm>
          <a:prstGeom prst="rect">
            <a:avLst/>
          </a:prstGeom>
          <a:solidFill>
            <a:srgbClr val="FFFFFF">
              <a:alpha val="7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3873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Como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usuário registrado</a:t>
            </a:r>
          </a:p>
          <a:p>
            <a:pPr indent="3873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Quero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pesquisar pet</a:t>
            </a:r>
          </a:p>
          <a:p>
            <a:pPr indent="3873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Para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que eu possa saber se o pet perdido foi encontrado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 rotWithShape="1">
          <a:blip r:embed="rId3">
            <a:alphaModFix amt="45000"/>
          </a:blip>
          <a:srcRect b="2742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1024000" y="1663025"/>
            <a:ext cx="7109099" cy="2338800"/>
          </a:xfrm>
          <a:prstGeom prst="roundRect">
            <a:avLst>
              <a:gd fmla="val 16667" name="adj"/>
            </a:avLst>
          </a:prstGeom>
          <a:solidFill>
            <a:srgbClr val="343434">
              <a:alpha val="8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 1: Pesquisa com resultados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um proprietário de pet registrado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seu pet perdido esta no banco de dados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seu pet perdido esta marcado como encontrado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Quando </a:t>
            </a: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 proprietário do pet que procura por &lt;parâmetro de busca&gt;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Então </a:t>
            </a: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os resultados da pesquisa são retornados</a:t>
            </a:r>
          </a:p>
        </p:txBody>
      </p:sp>
      <p:sp>
        <p:nvSpPr>
          <p:cNvPr id="424" name="Shape 424"/>
          <p:cNvSpPr/>
          <p:nvPr/>
        </p:nvSpPr>
        <p:spPr>
          <a:xfrm>
            <a:off x="11775" y="204875"/>
            <a:ext cx="9144000" cy="1223999"/>
          </a:xfrm>
          <a:prstGeom prst="rect">
            <a:avLst/>
          </a:prstGeom>
          <a:solidFill>
            <a:srgbClr val="FFFFFF">
              <a:alpha val="7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Como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usuário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 registrado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Quero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pesquisar pet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Para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que eu possa saber se o pet perdido foi encontrado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 rotWithShape="1">
          <a:blip r:embed="rId3">
            <a:alphaModFix amt="45000"/>
          </a:blip>
          <a:srcRect b="2742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1024000" y="1586825"/>
            <a:ext cx="7109099" cy="3092099"/>
          </a:xfrm>
          <a:prstGeom prst="roundRect">
            <a:avLst>
              <a:gd fmla="val 16667" name="adj"/>
            </a:avLst>
          </a:prstGeom>
          <a:solidFill>
            <a:srgbClr val="343434">
              <a:alpha val="8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 2: Pesquisa sem resultados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um proprietário de pet registrado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(o seu pet perdido não esta no banco de dados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OU (seu pet perdido esta no banco de dados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não marcaram como encontrado)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OU o &lt;parâmetro de busca&gt; é inválido)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Quando </a:t>
            </a: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proprietário do pet que procura por &lt;parâmetro de busca&gt;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Então </a:t>
            </a: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não houve resultados da pesquisa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uma mensagem é apresentada</a:t>
            </a:r>
          </a:p>
        </p:txBody>
      </p:sp>
      <p:sp>
        <p:nvSpPr>
          <p:cNvPr id="433" name="Shape 433"/>
          <p:cNvSpPr/>
          <p:nvPr/>
        </p:nvSpPr>
        <p:spPr>
          <a:xfrm>
            <a:off x="11775" y="204875"/>
            <a:ext cx="9144000" cy="1223999"/>
          </a:xfrm>
          <a:prstGeom prst="rect">
            <a:avLst/>
          </a:prstGeom>
          <a:solidFill>
            <a:srgbClr val="FFFFFF">
              <a:alpha val="7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Como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usuário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 registrado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Quero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pesquisar pet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b="1" lang="pt-BR" sz="20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Para </a:t>
            </a:r>
            <a:r>
              <a:rPr b="1" lang="pt-BR" sz="20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que eu possa saber se o pet perdido foi encontrado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:\Users\Celio\Desktop\Sorriso.jpg"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152472"/>
            <a:ext cx="3182699" cy="12630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  <p:pic>
        <p:nvPicPr>
          <p:cNvPr id="441" name="Shape 441"/>
          <p:cNvPicPr preferRelativeResize="0"/>
          <p:nvPr/>
        </p:nvPicPr>
        <p:blipFill rotWithShape="1">
          <a:blip r:embed="rId4">
            <a:alphaModFix/>
          </a:blip>
          <a:srcRect b="2742" l="0" r="0" t="0"/>
          <a:stretch/>
        </p:blipFill>
        <p:spPr>
          <a:xfrm>
            <a:off x="4354925" y="2874925"/>
            <a:ext cx="3738970" cy="21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975" y="2778600"/>
            <a:ext cx="3182699" cy="179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740" y="1169825"/>
            <a:ext cx="3182735" cy="1790274"/>
          </a:xfrm>
          <a:prstGeom prst="rect">
            <a:avLst/>
          </a:prstGeom>
          <a:noFill/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  <p:cxnSp>
        <p:nvCxnSpPr>
          <p:cNvPr id="444" name="Shape 444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Notação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106825" y="3190275"/>
            <a:ext cx="4936200" cy="14351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x: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&lt;título&gt;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&lt;seta as pré-condições/contexto&gt;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Quando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&lt;um evento ocorre&gt;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Então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&lt;saída obtida/comportamento esperado&gt;</a:t>
            </a:r>
          </a:p>
        </p:txBody>
      </p:sp>
      <p:sp>
        <p:nvSpPr>
          <p:cNvPr id="452" name="Shape 452"/>
          <p:cNvSpPr/>
          <p:nvPr/>
        </p:nvSpPr>
        <p:spPr>
          <a:xfrm>
            <a:off x="2106875" y="1910100"/>
            <a:ext cx="4936200" cy="11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&lt;papel/função&gt;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quero/gostaria/devo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&lt;objetivo/meta&gt;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&lt;resultado</a:t>
            </a:r>
            <a:r>
              <a:rPr b="1" lang="pt-BR">
                <a:solidFill>
                  <a:schemeClr val="accent1"/>
                </a:solidFill>
              </a:rPr>
              <a:t>/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alguma razão/benefício&gt;</a:t>
            </a:r>
          </a:p>
        </p:txBody>
      </p:sp>
      <p:sp>
        <p:nvSpPr>
          <p:cNvPr id="453" name="Shape 453"/>
          <p:cNvSpPr/>
          <p:nvPr/>
        </p:nvSpPr>
        <p:spPr>
          <a:xfrm>
            <a:off x="2106875" y="1300500"/>
            <a:ext cx="4936200" cy="572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&lt;descrição&gt;</a:t>
            </a:r>
            <a:r>
              <a:rPr b="1" lang="pt-BR" sz="1800" u="sng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</p:txBody>
      </p:sp>
      <p:sp>
        <p:nvSpPr>
          <p:cNvPr id="454" name="Shape 454"/>
          <p:cNvSpPr/>
          <p:nvPr/>
        </p:nvSpPr>
        <p:spPr>
          <a:xfrm>
            <a:off x="6662075" y="1160250"/>
            <a:ext cx="1560600" cy="1000499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Define US</a:t>
            </a:r>
          </a:p>
        </p:txBody>
      </p:sp>
      <p:sp>
        <p:nvSpPr>
          <p:cNvPr id="455" name="Shape 455"/>
          <p:cNvSpPr/>
          <p:nvPr/>
        </p:nvSpPr>
        <p:spPr>
          <a:xfrm>
            <a:off x="6684400" y="3081000"/>
            <a:ext cx="1560600" cy="1000499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Define Cenários</a:t>
            </a:r>
          </a:p>
        </p:txBody>
      </p:sp>
      <p:cxnSp>
        <p:nvCxnSpPr>
          <p:cNvPr id="456" name="Shape 456"/>
          <p:cNvCxnSpPr/>
          <p:nvPr/>
        </p:nvCxnSpPr>
        <p:spPr>
          <a:xfrm>
            <a:off x="1873475" y="1059862"/>
            <a:ext cx="54029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-11775" y="0"/>
            <a:ext cx="91556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/>
          <p:nvPr/>
        </p:nvSpPr>
        <p:spPr>
          <a:xfrm>
            <a:off x="-11775" y="1459475"/>
            <a:ext cx="9155699" cy="1494899"/>
          </a:xfrm>
          <a:prstGeom prst="rect">
            <a:avLst/>
          </a:prstGeom>
          <a:solidFill>
            <a:srgbClr val="050000">
              <a:alpha val="63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i="1" lang="pt-B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Stories</a:t>
            </a:r>
            <a:r>
              <a:rPr b="1" lang="pt-B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cenários devem agregar valor ao cliente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4942200" y="3045650"/>
            <a:ext cx="4154699" cy="1329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Escovando os dentes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&lt;seta as pré-condições/contexto&gt;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Quando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&lt;um evento ocorre&gt;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Então</a:t>
            </a:r>
            <a:r>
              <a:rPr b="1"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&lt;saída obtida/comportamento esperado&gt;</a:t>
            </a:r>
          </a:p>
        </p:txBody>
      </p:sp>
      <p:sp>
        <p:nvSpPr>
          <p:cNvPr id="469" name="Shape 46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159300" y="619075"/>
            <a:ext cx="4325700" cy="11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&lt;papel&gt; </a:t>
            </a:r>
            <a:r>
              <a:rPr b="1" lang="pt-BR" sz="1800">
                <a:solidFill>
                  <a:srgbClr val="6AA84F"/>
                </a:solidFill>
                <a:latin typeface="Indie Flower"/>
                <a:ea typeface="Indie Flower"/>
                <a:cs typeface="Indie Flower"/>
                <a:sym typeface="Indie Flower"/>
              </a:rPr>
              <a:t>Pessoa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&lt;objetivo&gt; </a:t>
            </a:r>
            <a:r>
              <a:rPr b="1" lang="pt-BR" sz="1800">
                <a:solidFill>
                  <a:srgbClr val="6AA84F"/>
                </a:solidFill>
                <a:latin typeface="Indie Flower"/>
                <a:ea typeface="Indie Flower"/>
                <a:cs typeface="Indie Flower"/>
                <a:sym typeface="Indie Flower"/>
              </a:rPr>
              <a:t>manter a higiene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&lt;alguma razão&gt; </a:t>
            </a:r>
            <a:r>
              <a:rPr b="1" lang="pt-BR" sz="1800">
                <a:solidFill>
                  <a:srgbClr val="6AA84F"/>
                </a:solidFill>
                <a:latin typeface="Indie Flower"/>
                <a:ea typeface="Indie Flower"/>
                <a:cs typeface="Indie Flower"/>
                <a:sym typeface="Indie Flower"/>
              </a:rPr>
              <a:t>manter minha saúde</a:t>
            </a:r>
          </a:p>
        </p:txBody>
      </p:sp>
      <p:sp>
        <p:nvSpPr>
          <p:cNvPr id="471" name="Shape 471"/>
          <p:cNvSpPr/>
          <p:nvPr/>
        </p:nvSpPr>
        <p:spPr>
          <a:xfrm>
            <a:off x="4614475" y="195700"/>
            <a:ext cx="4325700" cy="1942200"/>
          </a:xfrm>
          <a:prstGeom prst="snip1Rect">
            <a:avLst>
              <a:gd fmla="val 16667" name="adj"/>
            </a:avLst>
          </a:prstGeom>
          <a:solidFill>
            <a:srgbClr val="050000">
              <a:alpha val="634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'Considere a </a:t>
            </a:r>
            <a:r>
              <a:rPr i="1"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  <a:r>
              <a:rPr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descrição de alto nível'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Capture a essência, sem se preocupar tanto com os detalhes</a:t>
            </a:r>
          </a:p>
        </p:txBody>
      </p:sp>
      <p:sp>
        <p:nvSpPr>
          <p:cNvPr id="472" name="Shape 472"/>
          <p:cNvSpPr/>
          <p:nvPr/>
        </p:nvSpPr>
        <p:spPr>
          <a:xfrm>
            <a:off x="159300" y="2458125"/>
            <a:ext cx="4678199" cy="2459999"/>
          </a:xfrm>
          <a:prstGeom prst="snip1Rect">
            <a:avLst>
              <a:gd fmla="val 16667" name="adj"/>
            </a:avLst>
          </a:prstGeom>
          <a:solidFill>
            <a:srgbClr val="050000">
              <a:alpha val="634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 cenários são o contorno, os detalhes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uma linguagem simples para descrever o cenário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Favoreça a conversa</a:t>
            </a:r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Ajuda a determinar se a Story esta do tamanho correto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Atividade - grupo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Vocês são responsáveis por </a:t>
            </a:r>
            <a:r>
              <a:rPr lang="pt-BR" u="sng">
                <a:latin typeface="Open Sans"/>
                <a:ea typeface="Open Sans"/>
                <a:cs typeface="Open Sans"/>
                <a:sym typeface="Open Sans"/>
              </a:rPr>
              <a:t>elicitar e documentar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os requisitos para um website, FaceInf, um concorrente para o Facebook. Vocês possuem as seguintes features no Backlog: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➔"/>
            </a:pPr>
            <a:r>
              <a:rPr b="1" lang="pt-BR" sz="2000">
                <a:latin typeface="Open Sans"/>
                <a:ea typeface="Open Sans"/>
                <a:cs typeface="Open Sans"/>
                <a:sym typeface="Open Sans"/>
              </a:rPr>
              <a:t>Criar conta no FaceInf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Adicionar um amigo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Carregar uma Foto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Postar uma atualização de status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Responder atualizações do status de um amigo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Marcar um amigo em uma Foto</a:t>
            </a:r>
          </a:p>
          <a:p>
            <a:pPr indent="-228600" lvl="0" marL="457200" rtl="0">
              <a:spcBef>
                <a:spcPts val="0"/>
              </a:spcBef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Atualizar seu perfil</a:t>
            </a:r>
          </a:p>
        </p:txBody>
      </p:sp>
      <p:sp>
        <p:nvSpPr>
          <p:cNvPr id="479" name="Shape 479"/>
          <p:cNvSpPr/>
          <p:nvPr/>
        </p:nvSpPr>
        <p:spPr>
          <a:xfrm>
            <a:off x="6816925" y="2724175"/>
            <a:ext cx="1511399" cy="972899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A61C00"/>
          </a:solidFill>
          <a:ln cap="flat" cmpd="sng" w="952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 sz="3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FaceInf</a:t>
            </a:r>
          </a:p>
        </p:txBody>
      </p:sp>
      <p:cxnSp>
        <p:nvCxnSpPr>
          <p:cNvPr id="480" name="Shape 480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Atividade - grupo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1939350" y="1757700"/>
            <a:ext cx="5260499" cy="11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um potencial usuário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criar uma conta no FaceInf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</a:t>
            </a:r>
            <a:r>
              <a:rPr b="1"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lang="pt-BR" sz="1800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eu possa usufruir dos recursos da rede</a:t>
            </a:r>
          </a:p>
        </p:txBody>
      </p:sp>
      <p:sp>
        <p:nvSpPr>
          <p:cNvPr id="488" name="Shape 488"/>
          <p:cNvSpPr/>
          <p:nvPr/>
        </p:nvSpPr>
        <p:spPr>
          <a:xfrm>
            <a:off x="1939200" y="1148100"/>
            <a:ext cx="5260499" cy="572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b="1" lang="pt-BR" sz="1800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Criar conta no FaceInf </a:t>
            </a:r>
            <a:r>
              <a:rPr b="1" lang="pt-BR" sz="1800" u="sng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</p:txBody>
      </p:sp>
      <p:sp>
        <p:nvSpPr>
          <p:cNvPr id="489" name="Shape 489"/>
          <p:cNvSpPr/>
          <p:nvPr/>
        </p:nvSpPr>
        <p:spPr>
          <a:xfrm>
            <a:off x="7296875" y="109675"/>
            <a:ext cx="1491899" cy="820499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A61C00"/>
          </a:solidFill>
          <a:ln cap="flat" cmpd="sng" w="952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30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FaceInf</a:t>
            </a:r>
          </a:p>
        </p:txBody>
      </p:sp>
      <p:sp>
        <p:nvSpPr>
          <p:cNvPr id="490" name="Shape 490"/>
          <p:cNvSpPr/>
          <p:nvPr/>
        </p:nvSpPr>
        <p:spPr>
          <a:xfrm>
            <a:off x="0" y="3013350"/>
            <a:ext cx="9144000" cy="1854299"/>
          </a:xfrm>
          <a:prstGeom prst="rect">
            <a:avLst/>
          </a:prstGeom>
          <a:solidFill>
            <a:srgbClr val="FFFFFF">
              <a:alpha val="78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914400" rtl="0">
              <a:spcBef>
                <a:spcPts val="0"/>
              </a:spcBef>
              <a:buNone/>
            </a:pPr>
            <a:r>
              <a:rPr b="1" lang="pt-BR" sz="2000">
                <a:solidFill>
                  <a:srgbClr val="CC4125"/>
                </a:solidFill>
                <a:latin typeface="Indie Flower"/>
                <a:ea typeface="Indie Flower"/>
                <a:cs typeface="Indie Flower"/>
                <a:sym typeface="Indie Flower"/>
              </a:rPr>
              <a:t>Defina os cenários para a feature acima:</a:t>
            </a:r>
          </a:p>
          <a:p>
            <a:pPr indent="-342900" lvl="0" marL="1828800" rtl="0">
              <a:spcBef>
                <a:spcPts val="0"/>
              </a:spcBef>
              <a:buClr>
                <a:srgbClr val="434343"/>
              </a:buClr>
              <a:buSzPct val="100000"/>
              <a:buFont typeface="Indie Flower"/>
              <a:buChar char="➔"/>
            </a:pPr>
            <a:r>
              <a:rPr b="1" lang="pt-BR" sz="18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Criação de conta bem-sucedida</a:t>
            </a:r>
          </a:p>
          <a:p>
            <a:pPr indent="-342900" lvl="0" marL="1828800" rtl="0">
              <a:spcBef>
                <a:spcPts val="0"/>
              </a:spcBef>
              <a:buClr>
                <a:srgbClr val="434343"/>
              </a:buClr>
              <a:buSzPct val="100000"/>
              <a:buFont typeface="Indie Flower"/>
              <a:buChar char="➔"/>
            </a:pPr>
            <a:r>
              <a:rPr b="1" lang="pt-BR" sz="18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Nome de usuário já existente</a:t>
            </a:r>
          </a:p>
          <a:p>
            <a:pPr indent="-342900" lvl="0" marL="1828800" rtl="0">
              <a:spcBef>
                <a:spcPts val="0"/>
              </a:spcBef>
              <a:buClr>
                <a:srgbClr val="434343"/>
              </a:buClr>
              <a:buSzPct val="100000"/>
              <a:buFont typeface="Indie Flower"/>
              <a:buChar char="➔"/>
            </a:pPr>
            <a:r>
              <a:rPr b="1" lang="pt-BR" sz="18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E-mail incorreto - formato de endereço incorreto</a:t>
            </a:r>
          </a:p>
          <a:p>
            <a:pPr indent="-342900" lvl="0" marL="1828800" rtl="0">
              <a:spcBef>
                <a:spcPts val="0"/>
              </a:spcBef>
              <a:buClr>
                <a:srgbClr val="434343"/>
              </a:buClr>
              <a:buSzPct val="100000"/>
              <a:buFont typeface="Indie Flower"/>
              <a:buChar char="➔"/>
            </a:pPr>
            <a:r>
              <a:rPr b="1" lang="pt-BR" sz="18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Senha não atende aos requisitos de segurança</a:t>
            </a:r>
          </a:p>
          <a:p>
            <a:pPr indent="-342900" lvl="0" marL="1828800" rtl="0">
              <a:spcBef>
                <a:spcPts val="0"/>
              </a:spcBef>
              <a:buClr>
                <a:srgbClr val="434343"/>
              </a:buClr>
              <a:buSzPct val="100000"/>
              <a:buFont typeface="Indie Flower"/>
              <a:buChar char="➔"/>
            </a:pPr>
            <a:r>
              <a:rPr b="1" lang="pt-BR" sz="1800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Senhas não coincidem</a:t>
            </a:r>
          </a:p>
        </p:txBody>
      </p:sp>
      <p:cxnSp>
        <p:nvCxnSpPr>
          <p:cNvPr id="491" name="Shape 491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21375" y="780625"/>
            <a:ext cx="9122699" cy="812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representar requisitos?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Dicas</a:t>
            </a:r>
          </a:p>
        </p:txBody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2055150" y="1276075"/>
            <a:ext cx="50336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Com Specification by Example, os requisitos funcionais, especificações e testes de aceitação são a mesma coisa.</a:t>
            </a:r>
          </a:p>
          <a:p>
            <a:pPr indent="-228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Exemplos são usados para ilustrar features que devem ser precisas, completas, realistas e fáceis de entender.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750" y="44050"/>
            <a:ext cx="1164025" cy="97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Shape 499"/>
          <p:cNvCxnSpPr/>
          <p:nvPr/>
        </p:nvCxnSpPr>
        <p:spPr>
          <a:xfrm>
            <a:off x="1873475" y="1059862"/>
            <a:ext cx="54029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Ferramentas</a:t>
            </a:r>
          </a:p>
        </p:txBody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Tabular Style Requirements (data-centric)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FitNesse (http://fitnesse.org/)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Fit (http://fit.c2.com/)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Concordion (http://www.concordion.org/)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Robot Framework (http://code.google.com/p/robotframework/)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Behavior Driven Development (process-centric)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Cucumber (http://cukes.info/)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GreenPepper (http://www.greenpeppersoftware.com)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easyb (http://www.easyb.org/)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Selenium (http://seleniumhq.org/)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RSpec (http://rspec.info/)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SpecFlow (http://www.specflow.org/)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JBehave (http://jbehave.org/)</a:t>
            </a:r>
          </a:p>
          <a:p>
            <a: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➔"/>
            </a:pPr>
            <a:r>
              <a:rPr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Twist (http://www.thoughtworks-studios.com/twist-agile-testing)</a:t>
            </a:r>
          </a:p>
        </p:txBody>
      </p:sp>
      <p:cxnSp>
        <p:nvCxnSpPr>
          <p:cNvPr id="506" name="Shape 50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Referências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pt-BR" sz="1600">
                <a:latin typeface="Open Sans"/>
                <a:ea typeface="Open Sans"/>
                <a:cs typeface="Open Sans"/>
                <a:sym typeface="Open Sans"/>
              </a:rPr>
              <a:t>[SOM11] I. Sommerville, Software Engineering. Harlow, England, 2011.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>
                <a:latin typeface="Open Sans"/>
                <a:ea typeface="Open Sans"/>
                <a:cs typeface="Open Sans"/>
                <a:sym typeface="Open Sans"/>
              </a:rPr>
              <a:t>[SMA14] J. Smart, BDD in Action: Behavior-Driven Development for the Whole Software Lifecycle. Shelter Island, NY: Manning Publications, 2014.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>
                <a:latin typeface="Open Sans"/>
                <a:ea typeface="Open Sans"/>
                <a:cs typeface="Open Sans"/>
                <a:sym typeface="Open Sans"/>
              </a:rPr>
              <a:t>[ADZ11] G. Adzic, Specification by Example: How Successful Teams Deliver the Right Software. Greenwich, CT, USA: Manning Publications Co., 2011.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3" name="Shape 513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C:\Users\14190455\Desktop\51fawUR1hEL.jpg" id="514" name="Shape 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325" y="3113950"/>
            <a:ext cx="1382999" cy="1707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14190455\Desktop\41yUI84ASzL.jpg" id="515" name="Shape 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4825" y="3113875"/>
            <a:ext cx="1382999" cy="170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1325" y="3113950"/>
            <a:ext cx="1285500" cy="17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Como representar...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256450" y="1761200"/>
            <a:ext cx="4631099" cy="219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Linguagem Natural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b="1"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Notações gráficas (UML)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b="1"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Story Mapping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b="1"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Specification by Example (BDD)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1952100" y="1057250"/>
            <a:ext cx="523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1796650"/>
            <a:ext cx="9144000" cy="376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Como representar...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2256450" y="1761200"/>
            <a:ext cx="4631099" cy="219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b="1"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Notações gráficas (UML)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Story Mapping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➔"/>
            </a:pPr>
            <a:r>
              <a:rPr lang="pt-BR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Specification by Example (BDD)</a:t>
            </a:r>
          </a:p>
        </p:txBody>
      </p:sp>
      <p:cxnSp>
        <p:nvCxnSpPr>
          <p:cNvPr id="110" name="Shape 110"/>
          <p:cNvCxnSpPr/>
          <p:nvPr/>
        </p:nvCxnSpPr>
        <p:spPr>
          <a:xfrm>
            <a:off x="1952100" y="1057250"/>
            <a:ext cx="523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Atualmente...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398100"/>
            <a:ext cx="8520599" cy="29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350" y="1183700"/>
            <a:ext cx="2374699" cy="3411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546" y="1183700"/>
            <a:ext cx="1998629" cy="3411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0" name="Shape 120"/>
          <p:cNvSpPr/>
          <p:nvPr/>
        </p:nvSpPr>
        <p:spPr>
          <a:xfrm>
            <a:off x="546450" y="1809625"/>
            <a:ext cx="2458200" cy="1906799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Planejamento</a:t>
            </a:r>
          </a:p>
        </p:txBody>
      </p:sp>
      <p:sp>
        <p:nvSpPr>
          <p:cNvPr id="121" name="Shape 121"/>
          <p:cNvSpPr/>
          <p:nvPr/>
        </p:nvSpPr>
        <p:spPr>
          <a:xfrm>
            <a:off x="3211425" y="2458250"/>
            <a:ext cx="855300" cy="6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UML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398100"/>
            <a:ext cx="8520599" cy="298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8" name="Shape 128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1" y="1109774"/>
            <a:ext cx="5408601" cy="3838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800" y="1093925"/>
            <a:ext cx="3129799" cy="3912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Shape 131"/>
          <p:cNvCxnSpPr/>
          <p:nvPr/>
        </p:nvCxnSpPr>
        <p:spPr>
          <a:xfrm flipH="1" rot="10800000">
            <a:off x="2856725" y="1462699"/>
            <a:ext cx="4855199" cy="9408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dot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